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4" r:id="rId7"/>
    <p:sldId id="261" r:id="rId8"/>
    <p:sldId id="262" r:id="rId9"/>
    <p:sldId id="263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6327"/>
  </p:normalViewPr>
  <p:slideViewPr>
    <p:cSldViewPr snapToGrid="0">
      <p:cViewPr varScale="1">
        <p:scale>
          <a:sx n="106" d="100"/>
          <a:sy n="106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5A137-A528-3141-B6A6-6C556EA27D47}" type="datetimeFigureOut">
              <a:rPr lang="en-GH" smtClean="0"/>
              <a:t>26/07/2023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0D7F8-CE7E-C940-884E-A3557C59DDE2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5102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F05167-C4FE-5D49-A018-3AAEFC574708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71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9758B-DFD0-164B-A96D-CC7A8C3C07EC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9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5747625-9A7C-8E41-80E3-9548F7C741A7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DDFA-50DB-5B4E-AFB5-84F6926EB97A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8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372137-803D-B243-91A7-DEF74B7EF5DC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1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2EC08-11D0-1746-90CB-DB9BF95C3192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8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4BEAC-ED86-BC46-9A7B-ECD61BED443A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9A3F-9445-3444-A92C-B583ACA5053F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8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4413-554B-1141-B6B1-DBCAC9E863E8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4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92FF3D4-5D26-D941-9710-8F3AE8F73ADF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9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4B0C6-BE19-F646-A89F-B6625B503CD1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4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3890C01-FAB8-C04E-BFDB-08FCE8CC9F8A}" type="datetime1">
              <a:rPr lang="en-US" smtClean="0"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681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1A2F-3351-821F-4163-9C9C8BABAC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endParaRPr lang="en-GH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AD6F0-9CB7-337E-F1C0-CD0954135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H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2DE04-9446-455E-565D-13D95B6C1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105"/>
            <a:ext cx="12192000" cy="6887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15529E-8B6D-C13A-5024-25A60870545A}"/>
              </a:ext>
            </a:extLst>
          </p:cNvPr>
          <p:cNvSpPr txBox="1"/>
          <p:nvPr/>
        </p:nvSpPr>
        <p:spPr>
          <a:xfrm>
            <a:off x="1339831" y="2368398"/>
            <a:ext cx="94762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4800" dirty="0">
                <a:solidFill>
                  <a:schemeClr val="bg1"/>
                </a:solidFill>
              </a:rPr>
              <a:t>SURVIVAL IN THE FROZEN DESERT (THE CASE OF TERRESTRIAL ANTARCTIC ARTHROPODS)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E7491-33A4-A559-9B84-1A1E4B29F5C3}"/>
              </a:ext>
            </a:extLst>
          </p:cNvPr>
          <p:cNvSpPr txBox="1"/>
          <p:nvPr/>
        </p:nvSpPr>
        <p:spPr>
          <a:xfrm>
            <a:off x="1339831" y="5287534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2800" dirty="0">
                <a:solidFill>
                  <a:schemeClr val="accent1">
                    <a:lumMod val="50000"/>
                  </a:schemeClr>
                </a:solidFill>
              </a:rPr>
              <a:t>GROUP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12693-5E66-CD36-00AD-348B1BEC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9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754F-36E9-E06C-F4F5-7F6DB215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H" sz="4000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C9FFC-3C36-657B-9222-6B138EDD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terrestrial Antarctic arthropods showcase the wonders of nature's resilience and adaptability. Their survival in such an extreme environment serves as a testament to the incredible diversity of life and the ongoing need to preserve and protect the unique biodiversity</a:t>
            </a:r>
            <a:endParaRPr lang="en-GH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82EDB-00E5-B03B-46F2-C185EB87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73B02-3FB4-C83A-C603-592C2BF7A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B428E1-8FAF-6B30-761A-8B2343140210}"/>
              </a:ext>
            </a:extLst>
          </p:cNvPr>
          <p:cNvSpPr txBox="1"/>
          <p:nvPr/>
        </p:nvSpPr>
        <p:spPr>
          <a:xfrm>
            <a:off x="3047114" y="2872194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5400" dirty="0">
                <a:solidFill>
                  <a:schemeClr val="bg1"/>
                </a:solidFill>
              </a:rPr>
              <a:t>THANK YOU FOR YOUR AUDIENCE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D869C-78EE-EF64-003B-FC496B52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0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E36-7000-7557-B3B6-1F91143D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H" sz="4000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9C8B8-F831-F187-4EF9-5DDB4A56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06" y="2126511"/>
            <a:ext cx="11029615" cy="4625423"/>
          </a:xfrm>
        </p:spPr>
        <p:txBody>
          <a:bodyPr>
            <a:noAutofit/>
          </a:bodyPr>
          <a:lstStyle/>
          <a:p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Benoit, J. B., Yoder, J. A., Lopez-Martinez, G., Elnitsky, M. A., Lee, R. E., Jr and Denlinger, D. L. (2008). Adaptations for the maintenance of water balance by three species of Antarctic mites. </a:t>
            </a:r>
            <a:r>
              <a:rPr lang="en-GB" sz="1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Polar Biol. </a:t>
            </a:r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31, 539-547.</a:t>
            </a:r>
          </a:p>
          <a:p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Convey, P</a:t>
            </a:r>
            <a:r>
              <a:rPr lang="en-GB" sz="19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(2010). Life-history adaptations to polar and alpine environments. In Low Temperature Biology </a:t>
            </a:r>
            <a:r>
              <a:rPr lang="en-GB" sz="1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Insects </a:t>
            </a:r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(ed. D. L. Denlinger and R. E. Lee, Jr), pp. 297-321. Cambridge: Cambridge University Press. </a:t>
            </a:r>
          </a:p>
          <a:p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Convey, P. and Block, W. (1996). Antarctic Diptera: ecology, physiology and distribution. Eur. J. </a:t>
            </a:r>
            <a:r>
              <a:rPr lang="en-GB" sz="1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Entomol</a:t>
            </a:r>
            <a:r>
              <a:rPr lang="en-GB" sz="1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93, 1-13. </a:t>
            </a:r>
          </a:p>
          <a:p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Sørensen, J. G., &amp; Holmstrup, M. (2011). Cryoprotective dehydration is widespread in Arctic springtails. Journal of Insect Physiology, 57(8), 1147–1153. https://doi.org/10.1016/j.jinsphys.2011.03.001</a:t>
            </a:r>
            <a:endParaRPr lang="en-GB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Teets, N. M., &amp; Denlinger, D. L. (2014). Surviving in a frozen desert: Environmental stress physiology of terrestrial Antarctic arthropods. In Journal of Experimental Biology (Vol. 217, Issue 1, pp. 84–93). Company of Biologists Ltd. https://doi.org/10.1242/jeb.089490</a:t>
            </a:r>
            <a:endParaRPr lang="en-GB" sz="1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Worland, M. R. and Block, W. (1986). Survival and water-loss in some Antarctic arthropods. </a:t>
            </a:r>
            <a:r>
              <a:rPr lang="en-GB" sz="1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Insect Physiol. </a:t>
            </a:r>
            <a:r>
              <a:rPr lang="en-GB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32, 579-584.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82D8-B196-9F11-4BBF-AA2BC789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5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2AE6-1702-376C-AAF5-D48AC88C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H" sz="3800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D6410-BC12-7A09-7013-1DF560147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06" y="1715956"/>
            <a:ext cx="11029615" cy="5067615"/>
          </a:xfrm>
        </p:spPr>
        <p:txBody>
          <a:bodyPr>
            <a:normAutofit/>
          </a:bodyPr>
          <a:lstStyle/>
          <a:p>
            <a:r>
              <a:rPr lang="en-GH" sz="2800" dirty="0">
                <a:solidFill>
                  <a:srgbClr val="1A3160"/>
                </a:solidFill>
              </a:rPr>
              <a:t>EXPLANATION OF KEY TERMS</a:t>
            </a:r>
          </a:p>
          <a:p>
            <a:r>
              <a:rPr lang="en-GH" sz="2800" dirty="0">
                <a:solidFill>
                  <a:schemeClr val="accent1">
                    <a:lumMod val="75000"/>
                  </a:schemeClr>
                </a:solidFill>
              </a:rPr>
              <a:t>CHARACTERISTICS OF THE FROZEN DESERT ECOSYSTEM</a:t>
            </a:r>
          </a:p>
          <a:p>
            <a:r>
              <a:rPr lang="en-GH" sz="2800" dirty="0">
                <a:solidFill>
                  <a:schemeClr val="accent1">
                    <a:lumMod val="75000"/>
                  </a:schemeClr>
                </a:solidFill>
              </a:rPr>
              <a:t>TERRESTRIAL ANTARCTIC ARTHROPODS</a:t>
            </a:r>
          </a:p>
          <a:p>
            <a:pPr lvl="1"/>
            <a:r>
              <a:rPr lang="en-GH" sz="2600" dirty="0">
                <a:solidFill>
                  <a:schemeClr val="accent1">
                    <a:lumMod val="75000"/>
                  </a:schemeClr>
                </a:solidFill>
              </a:rPr>
              <a:t>EXAMPLES</a:t>
            </a:r>
          </a:p>
          <a:p>
            <a:pPr lvl="1"/>
            <a:r>
              <a:rPr lang="en-GH" sz="2600" dirty="0">
                <a:solidFill>
                  <a:schemeClr val="accent1">
                    <a:lumMod val="75000"/>
                  </a:schemeClr>
                </a:solidFill>
              </a:rPr>
              <a:t>HOW DO THEY SURVIVE?</a:t>
            </a:r>
          </a:p>
          <a:p>
            <a:r>
              <a:rPr lang="en-GH" sz="2800" dirty="0">
                <a:solidFill>
                  <a:schemeClr val="accent1">
                    <a:lumMod val="75000"/>
                  </a:schemeClr>
                </a:solidFill>
              </a:rPr>
              <a:t>CONCLUSION </a:t>
            </a:r>
          </a:p>
          <a:p>
            <a:r>
              <a:rPr lang="en-GH" sz="2800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F0D73-A7CC-6432-0158-E8E5E8E7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9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2FE0-7C7F-F7A5-0E4B-BF8C9F3F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H" sz="3800" dirty="0"/>
              <a:t>EXPLANATION OF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75008-BC82-BC0C-0D21-19E48BEBF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644" y="2360428"/>
            <a:ext cx="11029615" cy="5061098"/>
          </a:xfrm>
        </p:spPr>
        <p:txBody>
          <a:bodyPr>
            <a:normAutofit lnSpcReduction="10000"/>
          </a:bodyPr>
          <a:lstStyle/>
          <a:p>
            <a:r>
              <a:rPr lang="en-GH" sz="2800" b="1" dirty="0">
                <a:solidFill>
                  <a:schemeClr val="accent1">
                    <a:lumMod val="75000"/>
                  </a:schemeClr>
                </a:solidFill>
              </a:rPr>
              <a:t>DESERTS</a:t>
            </a:r>
            <a:r>
              <a:rPr lang="en-GH" sz="2800" dirty="0">
                <a:solidFill>
                  <a:schemeClr val="tx1"/>
                </a:solidFill>
              </a:rPr>
              <a:t>: </a:t>
            </a:r>
            <a:r>
              <a:rPr lang="en-GB" sz="2800" b="0" i="0" dirty="0">
                <a:solidFill>
                  <a:srgbClr val="1A3160"/>
                </a:solidFill>
                <a:effectLst/>
              </a:rPr>
              <a:t>Deserts are </a:t>
            </a:r>
            <a:r>
              <a:rPr lang="en-GB" sz="2800" b="1" i="0" dirty="0">
                <a:solidFill>
                  <a:srgbClr val="1A3160"/>
                </a:solidFill>
                <a:effectLst/>
              </a:rPr>
              <a:t>arid ecosystems </a:t>
            </a:r>
            <a:r>
              <a:rPr lang="en-GB" sz="2800" b="0" i="0" dirty="0">
                <a:solidFill>
                  <a:srgbClr val="1A3160"/>
                </a:solidFill>
                <a:effectLst/>
              </a:rPr>
              <a:t>that receive fewer than </a:t>
            </a:r>
            <a:r>
              <a:rPr lang="en-GB" sz="2800" b="1" i="0" dirty="0">
                <a:solidFill>
                  <a:srgbClr val="1A3160"/>
                </a:solidFill>
                <a:effectLst/>
              </a:rPr>
              <a:t>25 centimeters (10 inches) </a:t>
            </a:r>
            <a:r>
              <a:rPr lang="en-GB" sz="2800" b="0" i="0" dirty="0">
                <a:solidFill>
                  <a:srgbClr val="1A3160"/>
                </a:solidFill>
                <a:effectLst/>
              </a:rPr>
              <a:t>of precipitation a year.</a:t>
            </a:r>
          </a:p>
          <a:p>
            <a:endParaRPr lang="en-GB" sz="2800" b="0" i="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r>
              <a:rPr lang="en-GB" sz="2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COLD DESERT</a:t>
            </a:r>
            <a:r>
              <a:rPr lang="en-GB" sz="2800" b="0" i="0" dirty="0">
                <a:solidFill>
                  <a:srgbClr val="121212"/>
                </a:solidFill>
                <a:effectLst/>
                <a:latin typeface="GeographEditWeb"/>
              </a:rPr>
              <a:t>:  </a:t>
            </a:r>
            <a:r>
              <a:rPr lang="en-GB" sz="2800" dirty="0">
                <a:solidFill>
                  <a:srgbClr val="1A3160"/>
                </a:solidFill>
              </a:rPr>
              <a:t>Areas with </a:t>
            </a:r>
            <a:r>
              <a:rPr lang="en-GB" sz="2800" b="1" dirty="0">
                <a:solidFill>
                  <a:srgbClr val="1A3160"/>
                </a:solidFill>
              </a:rPr>
              <a:t>less than 250mm </a:t>
            </a:r>
            <a:r>
              <a:rPr lang="en-GB" sz="2800" dirty="0">
                <a:solidFill>
                  <a:srgbClr val="1A3160"/>
                </a:solidFill>
              </a:rPr>
              <a:t>of annual precipitation and average temperatures of </a:t>
            </a:r>
            <a:r>
              <a:rPr lang="en-GB" sz="2800" b="1" dirty="0">
                <a:solidFill>
                  <a:srgbClr val="1A3160"/>
                </a:solidFill>
              </a:rPr>
              <a:t>less than 10°C </a:t>
            </a:r>
            <a:r>
              <a:rPr lang="en-GB" sz="2800" dirty="0">
                <a:solidFill>
                  <a:srgbClr val="1A3160"/>
                </a:solidFill>
              </a:rPr>
              <a:t>in the warmest month.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ARTHROPO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DS</a:t>
            </a:r>
            <a:r>
              <a:rPr lang="en-GB" sz="2800" dirty="0">
                <a:solidFill>
                  <a:schemeClr val="tx1"/>
                </a:solidFill>
                <a:latin typeface="GeographEditWeb"/>
              </a:rPr>
              <a:t>: </a:t>
            </a:r>
            <a:r>
              <a:rPr lang="en-GB" sz="2800" b="0" i="0" dirty="0">
                <a:solidFill>
                  <a:srgbClr val="1A3160"/>
                </a:solidFill>
                <a:effectLst/>
              </a:rPr>
              <a:t>An arthropod is a type of creature that has </a:t>
            </a:r>
            <a:r>
              <a:rPr lang="en-GB" sz="2800" b="1" i="0" dirty="0">
                <a:solidFill>
                  <a:srgbClr val="1A3160"/>
                </a:solidFill>
                <a:effectLst/>
              </a:rPr>
              <a:t>many joints</a:t>
            </a:r>
            <a:r>
              <a:rPr lang="en-GB" sz="2800" b="0" i="0" dirty="0">
                <a:solidFill>
                  <a:srgbClr val="1A3160"/>
                </a:solidFill>
                <a:effectLst/>
              </a:rPr>
              <a:t>, a </a:t>
            </a:r>
            <a:r>
              <a:rPr lang="en-GB" sz="2800" b="1" i="0" dirty="0">
                <a:solidFill>
                  <a:srgbClr val="1A3160"/>
                </a:solidFill>
                <a:effectLst/>
              </a:rPr>
              <a:t>chitinous exoskeleton</a:t>
            </a:r>
            <a:r>
              <a:rPr lang="en-GB" sz="2800" b="0" i="0" dirty="0">
                <a:solidFill>
                  <a:srgbClr val="1A3160"/>
                </a:solidFill>
                <a:effectLst/>
              </a:rPr>
              <a:t>, </a:t>
            </a:r>
            <a:r>
              <a:rPr lang="en-GB" sz="2800" b="1" i="0" dirty="0">
                <a:solidFill>
                  <a:srgbClr val="1A3160"/>
                </a:solidFill>
                <a:effectLst/>
              </a:rPr>
              <a:t>divisions</a:t>
            </a:r>
            <a:r>
              <a:rPr lang="en-GB" sz="2800" b="0" i="0" dirty="0">
                <a:solidFill>
                  <a:srgbClr val="1A3160"/>
                </a:solidFill>
                <a:effectLst/>
              </a:rPr>
              <a:t>, and an </a:t>
            </a:r>
            <a:r>
              <a:rPr lang="en-GB" sz="2800" b="1" i="0" dirty="0">
                <a:solidFill>
                  <a:srgbClr val="1A3160"/>
                </a:solidFill>
                <a:effectLst/>
              </a:rPr>
              <a:t>open circulatory system</a:t>
            </a:r>
            <a:r>
              <a:rPr lang="en-GB" sz="2800" b="0" i="0" dirty="0">
                <a:solidFill>
                  <a:srgbClr val="1A3160"/>
                </a:solidFill>
                <a:effectLst/>
                <a:latin typeface="GothamSSm"/>
              </a:rPr>
              <a:t>.</a:t>
            </a:r>
          </a:p>
          <a:p>
            <a:endParaRPr lang="en-GB" sz="2800" b="0" i="0" dirty="0">
              <a:solidFill>
                <a:schemeClr val="tx1"/>
              </a:solidFill>
              <a:effectLst/>
              <a:latin typeface="GeographEditWeb"/>
            </a:endParaRPr>
          </a:p>
          <a:p>
            <a:endParaRPr lang="en-G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CF7AD-AF91-21E2-30A7-D78C0E83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C438-AB83-6B13-383B-E8DF4EA39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87217"/>
            <a:ext cx="11029616" cy="1013800"/>
          </a:xfrm>
        </p:spPr>
        <p:txBody>
          <a:bodyPr>
            <a:noAutofit/>
          </a:bodyPr>
          <a:lstStyle/>
          <a:p>
            <a:r>
              <a:rPr lang="en-GH" sz="3800" dirty="0"/>
              <a:t>CHARACTERISTICS OF THE FROZEN DESERT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20F7-2755-85BD-AC98-0B75D8CCC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60004"/>
          </a:xfrm>
        </p:spPr>
        <p:txBody>
          <a:bodyPr>
            <a:normAutofit/>
          </a:bodyPr>
          <a:lstStyle/>
          <a:p>
            <a:r>
              <a:rPr lang="en-GB" sz="2800" b="0" i="0" dirty="0">
                <a:solidFill>
                  <a:srgbClr val="1A3160"/>
                </a:solidFill>
                <a:effectLst/>
                <a:latin typeface="Gill Sans MT" panose="020B0502020104020203" pitchFamily="34" charset="77"/>
              </a:rPr>
              <a:t>Very low temperatures</a:t>
            </a:r>
          </a:p>
          <a:p>
            <a:r>
              <a:rPr lang="en-GH" sz="2800" dirty="0">
                <a:solidFill>
                  <a:srgbClr val="1A3160"/>
                </a:solidFill>
              </a:rPr>
              <a:t>Very low amount of precipitation</a:t>
            </a:r>
          </a:p>
          <a:p>
            <a:r>
              <a:rPr lang="en-GH" sz="2800" dirty="0">
                <a:solidFill>
                  <a:srgbClr val="1A3160"/>
                </a:solidFill>
              </a:rPr>
              <a:t>High aridity</a:t>
            </a:r>
          </a:p>
          <a:p>
            <a:r>
              <a:rPr lang="en-GB" sz="2800" dirty="0">
                <a:solidFill>
                  <a:srgbClr val="1A3160"/>
                </a:solidFill>
                <a:latin typeface="Gill Sans MT" panose="020B0502020104020203" pitchFamily="34" charset="77"/>
              </a:rPr>
              <a:t>Little or no vegetation</a:t>
            </a:r>
            <a:endParaRPr lang="en-GH" sz="2800" dirty="0">
              <a:solidFill>
                <a:srgbClr val="1A3160"/>
              </a:solidFill>
            </a:endParaRPr>
          </a:p>
          <a:p>
            <a:r>
              <a:rPr lang="en-GB" sz="2800" b="0" i="0" dirty="0">
                <a:solidFill>
                  <a:srgbClr val="1A3160"/>
                </a:solidFill>
                <a:effectLst/>
                <a:latin typeface="Gill Sans MT" panose="020B0502020104020203" pitchFamily="34" charset="77"/>
              </a:rPr>
              <a:t>Very windy</a:t>
            </a:r>
          </a:p>
          <a:p>
            <a:r>
              <a:rPr lang="en-GB" sz="2800" b="0" i="0" dirty="0">
                <a:solidFill>
                  <a:srgbClr val="1A3160"/>
                </a:solidFill>
                <a:effectLst/>
                <a:latin typeface="Gill Sans MT" panose="020B0502020104020203" pitchFamily="34" charset="77"/>
              </a:rPr>
              <a:t>Large amount of snowfall</a:t>
            </a:r>
          </a:p>
          <a:p>
            <a:r>
              <a:rPr lang="en-GB" sz="2800" b="0" i="0" dirty="0">
                <a:solidFill>
                  <a:srgbClr val="1A3160"/>
                </a:solidFill>
                <a:effectLst/>
                <a:latin typeface="Gill Sans MT" panose="020B0502020104020203" pitchFamily="34" charset="77"/>
              </a:rPr>
              <a:t>Short and moderately warm summers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0F1BD-E6F3-8994-FD19-4199B93C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0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0999-D3AF-0850-AF39-AEAC04BD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29746"/>
            <a:ext cx="11029616" cy="1013800"/>
          </a:xfrm>
        </p:spPr>
        <p:txBody>
          <a:bodyPr>
            <a:noAutofit/>
          </a:bodyPr>
          <a:lstStyle/>
          <a:p>
            <a:r>
              <a:rPr lang="en-GH" sz="4000" dirty="0"/>
              <a:t>TERRESTRIAL ANTARCTIC ARTHROPODS: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BCBD-9605-AA08-314A-98899755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Order C</a:t>
            </a:r>
            <a:r>
              <a:rPr lang="en-GH" sz="2800" dirty="0"/>
              <a:t>ollembola</a:t>
            </a:r>
          </a:p>
          <a:p>
            <a:pPr marL="0" indent="0">
              <a:buNone/>
            </a:pPr>
            <a:r>
              <a:rPr lang="en-GH" sz="2800" dirty="0"/>
              <a:t> </a:t>
            </a:r>
          </a:p>
          <a:p>
            <a:r>
              <a:rPr lang="en-GH" sz="2800" dirty="0"/>
              <a:t>Order Diptera (Midges)</a:t>
            </a:r>
          </a:p>
          <a:p>
            <a:endParaRPr lang="en-GH" sz="2800" dirty="0"/>
          </a:p>
          <a:p>
            <a:r>
              <a:rPr lang="en-GH" sz="2800" dirty="0"/>
              <a:t>Order Acaris (Ticks and </a:t>
            </a:r>
            <a:r>
              <a:rPr lang="en-GB" sz="2800" dirty="0"/>
              <a:t>M</a:t>
            </a:r>
            <a:r>
              <a:rPr lang="en-GH" sz="2800" dirty="0"/>
              <a:t>ites)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3F599-5F99-E156-25FD-771B94EA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CE66-FA3D-E63D-3265-05A678DC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37572"/>
            <a:ext cx="11029616" cy="1013800"/>
          </a:xfrm>
        </p:spPr>
        <p:txBody>
          <a:bodyPr>
            <a:noAutofit/>
          </a:bodyPr>
          <a:lstStyle/>
          <a:p>
            <a:r>
              <a:rPr lang="en-GH" sz="4000" dirty="0"/>
              <a:t>TERRESTRIAL ANTARCTIC ARTHROPODS: EXAMPLES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AEFADD-E191-26B2-C747-119E6E24C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581192" y="1856157"/>
            <a:ext cx="2571055" cy="190776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1A636-4D1A-27EC-53A7-07B9E62A5900}"/>
              </a:ext>
            </a:extLst>
          </p:cNvPr>
          <p:cNvSpPr txBox="1"/>
          <p:nvPr/>
        </p:nvSpPr>
        <p:spPr>
          <a:xfrm>
            <a:off x="581192" y="376871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>
                <a:effectLst/>
                <a:latin typeface="TimesNewRomanPS"/>
              </a:rPr>
              <a:t>Cryptopygus antarcticus 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37F777-2DF3-F752-AD2F-B6D1ADFAA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921" y="1856157"/>
            <a:ext cx="2760089" cy="1907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A5877C-65F3-038F-C247-E6E78C1E282D}"/>
              </a:ext>
            </a:extLst>
          </p:cNvPr>
          <p:cNvSpPr txBox="1"/>
          <p:nvPr/>
        </p:nvSpPr>
        <p:spPr>
          <a:xfrm>
            <a:off x="5046739" y="376871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>
                <a:effectLst/>
                <a:latin typeface="TimesNewRomanPS"/>
              </a:rPr>
              <a:t>Friesea grisea 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52B013-507A-D37A-4335-516B3D951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982" y="1856157"/>
            <a:ext cx="2760088" cy="1840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D28AC1-C64C-3B43-4FC1-437DD8ACB29F}"/>
              </a:ext>
            </a:extLst>
          </p:cNvPr>
          <p:cNvSpPr txBox="1"/>
          <p:nvPr/>
        </p:nvSpPr>
        <p:spPr>
          <a:xfrm>
            <a:off x="8838065" y="376871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Belgica antarctica </a:t>
            </a:r>
            <a:endParaRPr lang="en-GB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0C2910-4D99-6FEB-847C-67449E765B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082" b="-122"/>
          <a:stretch/>
        </p:blipFill>
        <p:spPr>
          <a:xfrm rot="10800000">
            <a:off x="581191" y="4360797"/>
            <a:ext cx="2267890" cy="2059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8830B7-7AA4-C2AB-88C8-39FF9428BF04}"/>
              </a:ext>
            </a:extLst>
          </p:cNvPr>
          <p:cNvSpPr txBox="1"/>
          <p:nvPr/>
        </p:nvSpPr>
        <p:spPr>
          <a:xfrm>
            <a:off x="581191" y="6488668"/>
            <a:ext cx="746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>
                <a:effectLst/>
                <a:latin typeface="TimesNewRomanPS"/>
              </a:rPr>
              <a:t>Parochlus steinenii 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D0C1F8-7346-7EF6-41D2-F9597CC5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137" y="4359471"/>
            <a:ext cx="2861655" cy="19077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B2143E-04AD-3C0C-265E-8D9C205FE8A2}"/>
              </a:ext>
            </a:extLst>
          </p:cNvPr>
          <p:cNvSpPr txBox="1"/>
          <p:nvPr/>
        </p:nvSpPr>
        <p:spPr>
          <a:xfrm>
            <a:off x="4617189" y="6419997"/>
            <a:ext cx="746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Eretmoptera murphyi </a:t>
            </a:r>
            <a:endParaRPr lang="en-GB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FCF6BC-F032-7003-0341-5EFF30840D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75" t="7348" r="3185" b="9143"/>
          <a:stretch/>
        </p:blipFill>
        <p:spPr>
          <a:xfrm>
            <a:off x="8503441" y="4462407"/>
            <a:ext cx="2687629" cy="18559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E2AF5D2-5524-9C89-1E2F-B898CEBCB742}"/>
              </a:ext>
            </a:extLst>
          </p:cNvPr>
          <p:cNvSpPr txBox="1"/>
          <p:nvPr/>
        </p:nvSpPr>
        <p:spPr>
          <a:xfrm>
            <a:off x="8838065" y="6419997"/>
            <a:ext cx="746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>
                <a:effectLst/>
                <a:latin typeface="TimesNewRomanPS"/>
              </a:rPr>
              <a:t>Alaskozetes antarticus </a:t>
            </a:r>
            <a:endParaRPr lang="en-GB" dirty="0"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C5155-1787-8519-4C25-F363EBA8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7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1CF8-0E61-6030-9158-04BB3445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H" sz="3600" dirty="0"/>
              <a:t>SURVIVAL OF TERRESTRIAL ANTARCTIC ARTHTROPODS: BEHAVIOURAL ADAPTATIONS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B337-4804-994C-AF78-149B9D54B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49913"/>
          </a:xfrm>
        </p:spPr>
        <p:txBody>
          <a:bodyPr>
            <a:normAutofit/>
          </a:bodyPr>
          <a:lstStyle/>
          <a:p>
            <a:r>
              <a:rPr lang="en-GH" sz="2800" dirty="0"/>
              <a:t>Life span extensions</a:t>
            </a:r>
          </a:p>
          <a:p>
            <a:pPr marL="0" indent="0">
              <a:buNone/>
            </a:pPr>
            <a:endParaRPr lang="en-GH" sz="2800" dirty="0"/>
          </a:p>
          <a:p>
            <a:r>
              <a:rPr lang="en-GB" sz="2800" dirty="0"/>
              <a:t>F</a:t>
            </a:r>
            <a:r>
              <a:rPr lang="en-GH" sz="2800" dirty="0"/>
              <a:t>reeze-avoiding </a:t>
            </a:r>
          </a:p>
          <a:p>
            <a:endParaRPr lang="en-G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62ED7-5472-FD86-FDF0-3A9D6A7F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1F33-3DAC-D5E1-AA7D-FDB4CD25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40379"/>
            <a:ext cx="11029616" cy="1013800"/>
          </a:xfrm>
        </p:spPr>
        <p:txBody>
          <a:bodyPr>
            <a:noAutofit/>
          </a:bodyPr>
          <a:lstStyle/>
          <a:p>
            <a:r>
              <a:rPr lang="en-GH" sz="4000" dirty="0"/>
              <a:t>SURVIVAL OF TERRESTRIAL ANTARCTIC ARTHTROPODS: STRUCTURAL ADAPTATIONS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8F044-B287-FDFC-9ADA-6E5C74A15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H" sz="2800" dirty="0"/>
              <a:t>Brachyptery</a:t>
            </a:r>
          </a:p>
          <a:p>
            <a:endParaRPr lang="en-GH" sz="2800" dirty="0"/>
          </a:p>
          <a:p>
            <a:r>
              <a:rPr lang="en-GH" sz="2800"/>
              <a:t>Chitinous </a:t>
            </a:r>
            <a:r>
              <a:rPr lang="en-GH" sz="2800" dirty="0"/>
              <a:t>exoskeleton</a:t>
            </a:r>
          </a:p>
          <a:p>
            <a:endParaRPr lang="en-G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CD7A8-8C6B-C9C8-272D-C23C204B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9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0B30-14DF-3F4C-2BD4-2F7189FE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67" y="819114"/>
            <a:ext cx="11029616" cy="1013800"/>
          </a:xfrm>
        </p:spPr>
        <p:txBody>
          <a:bodyPr>
            <a:noAutofit/>
          </a:bodyPr>
          <a:lstStyle/>
          <a:p>
            <a:r>
              <a:rPr lang="en-GH" sz="3900" dirty="0"/>
              <a:t>SURVIVAL OF TERRESTRIAL ANTARCTIC ARTHTROPODS: PHYSIOLOGICAL ADAPTATIONS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E6C83-2C7C-1191-3EEC-79168706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67" y="2201762"/>
            <a:ext cx="11029615" cy="4135976"/>
          </a:xfrm>
        </p:spPr>
        <p:txBody>
          <a:bodyPr>
            <a:normAutofit/>
          </a:bodyPr>
          <a:lstStyle/>
          <a:p>
            <a:r>
              <a:rPr lang="en-GB" sz="2800" dirty="0"/>
              <a:t>S</a:t>
            </a:r>
            <a:r>
              <a:rPr lang="en-GH" sz="2800" dirty="0"/>
              <a:t>upercooling mechanism</a:t>
            </a:r>
          </a:p>
          <a:p>
            <a:endParaRPr lang="en-GH" sz="2800" dirty="0"/>
          </a:p>
          <a:p>
            <a:r>
              <a:rPr lang="en-GB" sz="2800" dirty="0"/>
              <a:t>C</a:t>
            </a:r>
            <a:r>
              <a:rPr lang="en-GH" sz="2800" dirty="0"/>
              <a:t>ryoprotective dehydration</a:t>
            </a:r>
          </a:p>
          <a:p>
            <a:endParaRPr lang="en-GH" sz="2800" dirty="0"/>
          </a:p>
          <a:p>
            <a:r>
              <a:rPr lang="en-GB" sz="2800" dirty="0"/>
              <a:t>A</a:t>
            </a:r>
            <a:r>
              <a:rPr lang="en-GH" sz="2800" dirty="0"/>
              <a:t>ntifreeze proteins</a:t>
            </a:r>
          </a:p>
          <a:p>
            <a:endParaRPr lang="en-GH" sz="2800" dirty="0"/>
          </a:p>
          <a:p>
            <a:r>
              <a:rPr lang="en-GB" sz="2800" dirty="0"/>
              <a:t>N</a:t>
            </a:r>
            <a:r>
              <a:rPr lang="en-GH" sz="2800" dirty="0"/>
              <a:t>ear-anhydrobiotic state</a:t>
            </a:r>
            <a:endParaRPr lang="en-GH" sz="1800" dirty="0"/>
          </a:p>
          <a:p>
            <a:endParaRPr lang="en-G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EB929-3213-0BC2-960A-F27CAA085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24" t="36141" r="7100" b="47650"/>
          <a:stretch/>
        </p:blipFill>
        <p:spPr>
          <a:xfrm>
            <a:off x="6096000" y="4908330"/>
            <a:ext cx="5132542" cy="1429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5E6AFE-196F-BB23-A7CE-6B40F9E4FBED}"/>
              </a:ext>
            </a:extLst>
          </p:cNvPr>
          <p:cNvSpPr txBox="1"/>
          <p:nvPr/>
        </p:nvSpPr>
        <p:spPr>
          <a:xfrm>
            <a:off x="7598979" y="4354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H" sz="1800" dirty="0"/>
              <a:t>A                                 B</a:t>
            </a:r>
            <a:endParaRPr lang="en-GH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3D9551-634A-3ADC-01CD-291C1CF0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696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1568</TotalTime>
  <Words>567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GeographEditWeb</vt:lpstr>
      <vt:lpstr>Gill Sans MT</vt:lpstr>
      <vt:lpstr>GothamSSm</vt:lpstr>
      <vt:lpstr>Times New Roman</vt:lpstr>
      <vt:lpstr>TimesNewRomanPS</vt:lpstr>
      <vt:lpstr>Wingdings 2</vt:lpstr>
      <vt:lpstr>Dividend</vt:lpstr>
      <vt:lpstr>PowerPoint Presentation</vt:lpstr>
      <vt:lpstr>PRESENTATION OUTLINE</vt:lpstr>
      <vt:lpstr>EXPLANATION OF KEY TERMS</vt:lpstr>
      <vt:lpstr>CHARACTERISTICS OF THE FROZEN DESERT ECOSYSTEM</vt:lpstr>
      <vt:lpstr>TERRESTRIAL ANTARCTIC ARTHROPODS: EXAMPLES</vt:lpstr>
      <vt:lpstr>TERRESTRIAL ANTARCTIC ARTHROPODS: EXAMPLES</vt:lpstr>
      <vt:lpstr>SURVIVAL OF TERRESTRIAL ANTARCTIC ARTHTROPODS: BEHAVIOURAL ADAPTATIONS</vt:lpstr>
      <vt:lpstr>SURVIVAL OF TERRESTRIAL ANTARCTIC ARTHTROPODS: STRUCTURAL ADAPTATIONS</vt:lpstr>
      <vt:lpstr>SURVIVAL OF TERRESTRIAL ANTARCTIC ARTHTROPODS: PHYSIOLOGICAL ADAPTATIONS</vt:lpstr>
      <vt:lpstr>CONCLUSION </vt:lpstr>
      <vt:lpstr>PowerPoint Presentation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Opoku Agyemang</dc:creator>
  <cp:lastModifiedBy>Michael Opoku Agyemang</cp:lastModifiedBy>
  <cp:revision>10</cp:revision>
  <dcterms:created xsi:type="dcterms:W3CDTF">2023-07-24T22:25:06Z</dcterms:created>
  <dcterms:modified xsi:type="dcterms:W3CDTF">2023-07-26T08:49:36Z</dcterms:modified>
</cp:coreProperties>
</file>